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62" r:id="rId7"/>
    <p:sldId id="263" r:id="rId8"/>
    <p:sldId id="264" r:id="rId9"/>
    <p:sldId id="273" r:id="rId10"/>
    <p:sldId id="274" r:id="rId11"/>
    <p:sldId id="275" r:id="rId12"/>
    <p:sldId id="276" r:id="rId13"/>
    <p:sldId id="265" r:id="rId14"/>
    <p:sldId id="266" r:id="rId15"/>
    <p:sldId id="267" r:id="rId16"/>
    <p:sldId id="268" r:id="rId17"/>
    <p:sldId id="270" r:id="rId18"/>
    <p:sldId id="277" r:id="rId19"/>
    <p:sldId id="272"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57" autoAdjust="0"/>
  </p:normalViewPr>
  <p:slideViewPr>
    <p:cSldViewPr snapToGrid="0">
      <p:cViewPr>
        <p:scale>
          <a:sx n="65" d="100"/>
          <a:sy n="65" d="100"/>
        </p:scale>
        <p:origin x="72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5/24/2024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5/24/2024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5/24/2024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5/24/2024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5/24/2024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5/24/2024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5/24/2024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5/24/2024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5/24/2024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5/24/2024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5/24/2024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5/24/2024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004322" y="1236746"/>
            <a:ext cx="6818671" cy="1847076"/>
          </a:xfrm>
        </p:spPr>
        <p:txBody>
          <a:bodyPr>
            <a:normAutofit/>
          </a:bodyPr>
          <a:lstStyle/>
          <a:p>
            <a:r>
              <a:rPr lang="en-US" sz="3600" b="1" i="0" dirty="0">
                <a:solidFill>
                  <a:srgbClr val="0D0D0D"/>
                </a:solidFill>
                <a:effectLst/>
                <a:highlight>
                  <a:srgbClr val="FFFFFF"/>
                </a:highlight>
                <a:latin typeface="ui-sans-serif"/>
              </a:rPr>
              <a:t>Title:</a:t>
            </a:r>
            <a:r>
              <a:rPr lang="en-US" sz="3600" b="0" i="0" dirty="0">
                <a:solidFill>
                  <a:srgbClr val="0D0D0D"/>
                </a:solidFill>
                <a:effectLst/>
                <a:highlight>
                  <a:srgbClr val="FFFFFF"/>
                </a:highlight>
                <a:latin typeface="ui-sans-serif"/>
              </a:rPr>
              <a:t> Human Action Recognition on video using </a:t>
            </a:r>
            <a:r>
              <a:rPr lang="en-US" sz="3600" b="0" i="0" dirty="0" err="1">
                <a:solidFill>
                  <a:srgbClr val="0D0D0D"/>
                </a:solidFill>
                <a:effectLst/>
                <a:highlight>
                  <a:srgbClr val="FFFFFF"/>
                </a:highlight>
                <a:latin typeface="ui-sans-serif"/>
              </a:rPr>
              <a:t>Keras</a:t>
            </a:r>
            <a:r>
              <a:rPr lang="en-US" sz="3600" b="0" i="0" dirty="0">
                <a:solidFill>
                  <a:srgbClr val="0D0D0D"/>
                </a:solidFill>
                <a:effectLst/>
                <a:highlight>
                  <a:srgbClr val="FFFFFF"/>
                </a:highlight>
                <a:latin typeface="ui-sans-serif"/>
              </a:rPr>
              <a:t>( LSTM and CNN)</a:t>
            </a:r>
            <a:br>
              <a:rPr lang="en-US" sz="3600" dirty="0"/>
            </a:br>
            <a:endParaRPr lang="en-US" sz="36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858151" y="4677284"/>
            <a:ext cx="7111013" cy="2002357"/>
          </a:xfrm>
        </p:spPr>
        <p:txBody>
          <a:bodyPr>
            <a:normAutofit/>
          </a:bodyPr>
          <a:lstStyle/>
          <a:p>
            <a:br>
              <a:rPr lang="en-US" sz="2400" dirty="0"/>
            </a:br>
            <a:r>
              <a:rPr lang="en-US" sz="2400" b="1" i="0" dirty="0">
                <a:solidFill>
                  <a:srgbClr val="0D0D0D"/>
                </a:solidFill>
                <a:effectLst/>
                <a:highlight>
                  <a:srgbClr val="FFFFFF"/>
                </a:highlight>
                <a:latin typeface="ui-sans-serif"/>
              </a:rPr>
              <a:t>Presented by:</a:t>
            </a:r>
            <a:r>
              <a:rPr lang="en-US" sz="2400" b="0" i="0" dirty="0">
                <a:solidFill>
                  <a:srgbClr val="0D0D0D"/>
                </a:solidFill>
                <a:effectLst/>
                <a:highlight>
                  <a:srgbClr val="FFFFFF"/>
                </a:highlight>
                <a:latin typeface="ui-sans-serif"/>
              </a:rPr>
              <a:t> [211FA18094-Madhulatha]</a:t>
            </a:r>
            <a:br>
              <a:rPr lang="en-US" sz="2400" dirty="0"/>
            </a:br>
            <a:r>
              <a:rPr lang="en-US" sz="2400" b="1" i="0" dirty="0">
                <a:solidFill>
                  <a:srgbClr val="0D0D0D"/>
                </a:solidFill>
                <a:effectLst/>
                <a:highlight>
                  <a:srgbClr val="FFFFFF"/>
                </a:highlight>
                <a:latin typeface="ui-sans-serif"/>
              </a:rPr>
              <a:t>Date:</a:t>
            </a:r>
            <a:r>
              <a:rPr lang="en-US" sz="2400" b="0" i="0" dirty="0">
                <a:solidFill>
                  <a:srgbClr val="0D0D0D"/>
                </a:solidFill>
                <a:effectLst/>
                <a:highlight>
                  <a:srgbClr val="FFFFFF"/>
                </a:highlight>
                <a:latin typeface="ui-sans-serif"/>
              </a:rPr>
              <a:t> [24-05-2024]</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0" y="-713280"/>
            <a:ext cx="11895819" cy="4800600"/>
          </a:xfrm>
        </p:spPr>
        <p:txBody>
          <a:bodyPr anchor="ctr">
            <a:normAutofit/>
          </a:bodyPr>
          <a:lstStyle/>
          <a:p>
            <a:pPr algn="l"/>
            <a:r>
              <a:rPr lang="en-US" sz="2000" i="1" dirty="0">
                <a:solidFill>
                  <a:srgbClr val="FFFFFF"/>
                </a:solidFill>
              </a:rPr>
              <a:t>Approach 2: Late Fusion</a:t>
            </a:r>
            <a:br>
              <a:rPr lang="en-US" sz="2000" i="1" dirty="0">
                <a:solidFill>
                  <a:srgbClr val="FFFFFF"/>
                </a:solidFill>
              </a:rPr>
            </a:br>
            <a:r>
              <a:rPr lang="en-US" sz="2000" i="1" dirty="0">
                <a:solidFill>
                  <a:srgbClr val="FFFFFF"/>
                </a:solidFill>
              </a:rPr>
              <a:t>Another slightly different approach is late fusion, in which after performing predictions on each frame independently, the classification results are passed to a fusion layer that merges all the information and makes the prediction. This approach also leverages the temporal information of the data.</a:t>
            </a:r>
            <a:br>
              <a:rPr lang="en-US" sz="2700" i="1" dirty="0">
                <a:solidFill>
                  <a:srgbClr val="FFFFFF"/>
                </a:solidFill>
              </a:rPr>
            </a:br>
            <a:br>
              <a:rPr lang="en-US" sz="27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146" name="Picture 2">
            <a:extLst>
              <a:ext uri="{FF2B5EF4-FFF2-40B4-BE49-F238E27FC236}">
                <a16:creationId xmlns:a16="http://schemas.microsoft.com/office/drawing/2014/main" id="{EC16D52D-3B29-4CF9-FC4F-7F00DD7F2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40" y="1974040"/>
            <a:ext cx="9184639" cy="422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070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48073" y="333200"/>
            <a:ext cx="11895819" cy="4800600"/>
          </a:xfrm>
        </p:spPr>
        <p:txBody>
          <a:bodyPr anchor="ctr">
            <a:normAutofit/>
          </a:bodyPr>
          <a:lstStyle/>
          <a:p>
            <a:pPr algn="l"/>
            <a:r>
              <a:rPr lang="en-US" sz="1800" i="1" dirty="0">
                <a:solidFill>
                  <a:srgbClr val="FFFFFF"/>
                </a:solidFill>
              </a:rPr>
              <a:t>Convolutional Neural Network (CNN)</a:t>
            </a:r>
            <a:br>
              <a:rPr lang="en-US" sz="1800" i="1" dirty="0">
                <a:solidFill>
                  <a:srgbClr val="FFFFFF"/>
                </a:solidFill>
              </a:rPr>
            </a:br>
            <a:r>
              <a:rPr lang="en-US" sz="1800" i="1" dirty="0">
                <a:solidFill>
                  <a:srgbClr val="FFFFFF"/>
                </a:solidFill>
              </a:rPr>
              <a:t>A Convolutional Neural Network (CNN or </a:t>
            </a:r>
            <a:r>
              <a:rPr lang="en-US" sz="1800" i="1" dirty="0" err="1">
                <a:solidFill>
                  <a:srgbClr val="FFFFFF"/>
                </a:solidFill>
              </a:rPr>
              <a:t>ConvNet</a:t>
            </a:r>
            <a:r>
              <a:rPr lang="en-US" sz="1800" i="1" dirty="0">
                <a:solidFill>
                  <a:srgbClr val="FFFFFF"/>
                </a:solidFill>
              </a:rPr>
              <a:t>) is a type of deep neural network that is specifically designed to work with image data and excels when it comes to analyzing the images and making predictions on them.</a:t>
            </a:r>
            <a:br>
              <a:rPr lang="en-US" sz="1800" i="1" dirty="0">
                <a:solidFill>
                  <a:srgbClr val="FFFFFF"/>
                </a:solidFill>
              </a:rPr>
            </a:br>
            <a:br>
              <a:rPr lang="en-US" sz="1800" i="1" dirty="0">
                <a:solidFill>
                  <a:srgbClr val="FFFFFF"/>
                </a:solidFill>
              </a:rPr>
            </a:br>
            <a:r>
              <a:rPr lang="en-US" sz="1800" i="1" dirty="0">
                <a:solidFill>
                  <a:srgbClr val="FFFFFF"/>
                </a:solidFill>
              </a:rPr>
              <a:t>It works with kernels (called filters) that go over the image and generates feature maps (that represent whether a certain feature is present at a location in the image or not) and initially it generates few feature maps and as we go deeper in the network the number of feature maps is increased and the size of maps is decreased using pooling operations without losing critical information</a:t>
            </a: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172" name="Picture 4">
            <a:extLst>
              <a:ext uri="{FF2B5EF4-FFF2-40B4-BE49-F238E27FC236}">
                <a16:creationId xmlns:a16="http://schemas.microsoft.com/office/drawing/2014/main" id="{ADEA39AD-7F4E-293E-797B-284F37A02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440" y="3476800"/>
            <a:ext cx="9906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9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48073" y="333200"/>
            <a:ext cx="11895819" cy="4800600"/>
          </a:xfrm>
        </p:spPr>
        <p:txBody>
          <a:bodyPr anchor="ctr">
            <a:normAutofit fontScale="90000"/>
          </a:bodyPr>
          <a:lstStyle/>
          <a:p>
            <a:pPr algn="l"/>
            <a:r>
              <a:rPr lang="en-US" sz="2800" i="1" dirty="0">
                <a:solidFill>
                  <a:srgbClr val="FFFFFF"/>
                </a:solidFill>
              </a:rPr>
              <a:t>Approach 3: Early Fusion</a:t>
            </a: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198" name="Picture 6">
            <a:extLst>
              <a:ext uri="{FF2B5EF4-FFF2-40B4-BE49-F238E27FC236}">
                <a16:creationId xmlns:a16="http://schemas.microsoft.com/office/drawing/2014/main" id="{2E3F2B6D-AFC1-6C35-0E13-0EA2E9ACB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417320"/>
            <a:ext cx="8961120" cy="493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22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0" y="462280"/>
            <a:ext cx="11895819" cy="4800600"/>
          </a:xfrm>
        </p:spPr>
        <p:txBody>
          <a:bodyPr anchor="ctr">
            <a:normAutofit fontScale="90000"/>
          </a:bodyPr>
          <a:lstStyle/>
          <a:p>
            <a:pPr algn="l"/>
            <a:br>
              <a:rPr lang="en-US" sz="1300" i="1" dirty="0">
                <a:solidFill>
                  <a:srgbClr val="FFFFFF"/>
                </a:solidFill>
              </a:rPr>
            </a:br>
            <a:r>
              <a:rPr lang="en-US" sz="2200" i="1" dirty="0">
                <a:solidFill>
                  <a:srgbClr val="FFFFFF"/>
                </a:solidFill>
              </a:rPr>
              <a:t>Approach 4: Using Pose Detection and LSTM</a:t>
            </a: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r>
              <a:rPr lang="en-US" sz="2200" i="1" dirty="0">
                <a:solidFill>
                  <a:srgbClr val="FFFFFF"/>
                </a:solidFill>
              </a:rPr>
              <a:t>Another method is to use a pose detection network on the video to get the landmark coordinates of the person for each frame in the video. And then feed the landmarks to an LSTM Network to predict the activity of the person. </a:t>
            </a:r>
            <a:br>
              <a:rPr lang="en-US" sz="1300" i="1" dirty="0">
                <a:solidFill>
                  <a:srgbClr val="FFFFFF"/>
                </a:solidFill>
              </a:rPr>
            </a:br>
            <a:br>
              <a:rPr lang="en-US" sz="1300" i="1" dirty="0">
                <a:solidFill>
                  <a:srgbClr val="FFFFFF"/>
                </a:solidFill>
              </a:rPr>
            </a:br>
            <a:br>
              <a:rPr lang="en-US" sz="1300" i="1" dirty="0">
                <a:solidFill>
                  <a:srgbClr val="FFFFFF"/>
                </a:solidFill>
              </a:rPr>
            </a:br>
            <a:br>
              <a:rPr lang="en-US" sz="1300" i="1" dirty="0">
                <a:solidFill>
                  <a:srgbClr val="FFFFFF"/>
                </a:solidFill>
              </a:rPr>
            </a:br>
            <a:endParaRPr lang="en-US" sz="13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218" name="Picture 2">
            <a:extLst>
              <a:ext uri="{FF2B5EF4-FFF2-40B4-BE49-F238E27FC236}">
                <a16:creationId xmlns:a16="http://schemas.microsoft.com/office/drawing/2014/main" id="{311CB673-C4A4-B342-FD8D-51B8B56C7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81" y="990280"/>
            <a:ext cx="10557729" cy="167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040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3266" y="372920"/>
            <a:ext cx="12045433" cy="4808680"/>
          </a:xfrm>
        </p:spPr>
        <p:txBody>
          <a:bodyPr anchor="ctr">
            <a:normAutofit fontScale="90000"/>
          </a:bodyPr>
          <a:lstStyle/>
          <a:p>
            <a:pPr algn="l"/>
            <a:r>
              <a:rPr lang="en-US" sz="2800" i="1" dirty="0">
                <a:solidFill>
                  <a:srgbClr val="FFFFFF"/>
                </a:solidFill>
              </a:rPr>
              <a:t>Approach 6: CNN + LSTM:</a:t>
            </a:r>
            <a:br>
              <a:rPr lang="en-US" sz="2800" i="1" dirty="0">
                <a:solidFill>
                  <a:srgbClr val="FFFFFF"/>
                </a:solidFill>
              </a:rPr>
            </a:br>
            <a:br>
              <a:rPr lang="en-US" sz="2800" i="1" dirty="0">
                <a:solidFill>
                  <a:srgbClr val="FFFFFF"/>
                </a:solidFill>
              </a:rPr>
            </a:br>
            <a:r>
              <a:rPr lang="en-US" sz="2800" i="1" dirty="0">
                <a:solidFill>
                  <a:srgbClr val="FFFFFF"/>
                </a:solidFill>
              </a:rPr>
              <a:t>We will be using a CNN to extract spatial features at a given time step in the input sequence (video) and then an LSTM to identify temporal relations between frames.</a:t>
            </a: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44" name="Picture 4">
            <a:extLst>
              <a:ext uri="{FF2B5EF4-FFF2-40B4-BE49-F238E27FC236}">
                <a16:creationId xmlns:a16="http://schemas.microsoft.com/office/drawing/2014/main" id="{15CD6BEA-5DB4-8AEC-8B0B-84899FF9E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720" y="1878511"/>
            <a:ext cx="5246370" cy="460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958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46567" y="1905000"/>
            <a:ext cx="12045433" cy="4808680"/>
          </a:xfrm>
        </p:spPr>
        <p:txBody>
          <a:bodyPr anchor="ctr">
            <a:normAutofit fontScale="90000"/>
          </a:bodyPr>
          <a:lstStyle/>
          <a:p>
            <a:pPr algn="l"/>
            <a:r>
              <a:rPr lang="en-US" sz="2800" i="1" dirty="0">
                <a:solidFill>
                  <a:srgbClr val="FFFFFF"/>
                </a:solidFill>
              </a:rPr>
              <a:t>BASIC STEPS FOR IMPLEMENTING (HAR ):</a:t>
            </a:r>
            <a:br>
              <a:rPr lang="en-US" sz="2800" i="1" dirty="0">
                <a:solidFill>
                  <a:srgbClr val="FFFFFF"/>
                </a:solidFill>
              </a:rPr>
            </a:br>
            <a:br>
              <a:rPr lang="en-US" sz="2800" i="1" dirty="0">
                <a:solidFill>
                  <a:srgbClr val="FFFFFF"/>
                </a:solidFill>
              </a:rPr>
            </a:br>
            <a:r>
              <a:rPr lang="en-US" sz="2800" i="1" dirty="0">
                <a:solidFill>
                  <a:srgbClr val="FFFFFF"/>
                </a:solidFill>
              </a:rPr>
              <a:t>step:1 visualize the Data with its labels.</a:t>
            </a:r>
            <a:br>
              <a:rPr lang="en-US" sz="2800" i="1" dirty="0">
                <a:solidFill>
                  <a:srgbClr val="FFFFFF"/>
                </a:solidFill>
              </a:rPr>
            </a:br>
            <a:br>
              <a:rPr lang="en-US" sz="2800" i="1" dirty="0">
                <a:solidFill>
                  <a:srgbClr val="FFFFFF"/>
                </a:solidFill>
              </a:rPr>
            </a:br>
            <a:r>
              <a:rPr lang="en-US" sz="2800" i="1" dirty="0">
                <a:solidFill>
                  <a:srgbClr val="FFFFFF"/>
                </a:solidFill>
              </a:rPr>
              <a:t>step2: preprocess the Dataset.</a:t>
            </a:r>
            <a:br>
              <a:rPr lang="en-US" sz="2800" i="1" dirty="0">
                <a:solidFill>
                  <a:srgbClr val="FFFFFF"/>
                </a:solidFill>
              </a:rPr>
            </a:br>
            <a:br>
              <a:rPr lang="en-US" sz="2800" i="1" dirty="0">
                <a:solidFill>
                  <a:srgbClr val="FFFFFF"/>
                </a:solidFill>
              </a:rPr>
            </a:br>
            <a:r>
              <a:rPr lang="en-US" sz="2800" i="1" dirty="0">
                <a:solidFill>
                  <a:srgbClr val="FFFFFF"/>
                </a:solidFill>
              </a:rPr>
              <a:t>step3: Split the Data into Train and Test set.</a:t>
            </a:r>
            <a:br>
              <a:rPr lang="en-US" sz="2800" i="1" dirty="0">
                <a:solidFill>
                  <a:srgbClr val="FFFFFF"/>
                </a:solidFill>
              </a:rPr>
            </a:br>
            <a:br>
              <a:rPr lang="en-US" sz="2800" i="1" dirty="0">
                <a:solidFill>
                  <a:srgbClr val="FFFFFF"/>
                </a:solidFill>
              </a:rPr>
            </a:br>
            <a:r>
              <a:rPr lang="en-US" sz="2800" i="1" dirty="0">
                <a:solidFill>
                  <a:srgbClr val="FFFFFF"/>
                </a:solidFill>
              </a:rPr>
              <a:t>Step4: Implement the </a:t>
            </a:r>
            <a:r>
              <a:rPr lang="en-US" sz="2800" i="1" dirty="0" err="1">
                <a:solidFill>
                  <a:srgbClr val="FFFFFF"/>
                </a:solidFill>
              </a:rPr>
              <a:t>ConvLSTM</a:t>
            </a:r>
            <a:r>
              <a:rPr lang="en-US" sz="2800" i="1" dirty="0">
                <a:solidFill>
                  <a:srgbClr val="FFFFFF"/>
                </a:solidFill>
              </a:rPr>
              <a:t> Approach.</a:t>
            </a:r>
            <a:br>
              <a:rPr lang="en-US" sz="2800" i="1" dirty="0">
                <a:solidFill>
                  <a:srgbClr val="FFFFFF"/>
                </a:solidFill>
              </a:rPr>
            </a:br>
            <a:br>
              <a:rPr lang="en-US" sz="2800" i="1" dirty="0">
                <a:solidFill>
                  <a:srgbClr val="FFFFFF"/>
                </a:solidFill>
              </a:rPr>
            </a:br>
            <a:r>
              <a:rPr lang="en-US" sz="2800" i="1" dirty="0">
                <a:solidFill>
                  <a:srgbClr val="FFFFFF"/>
                </a:solidFill>
              </a:rPr>
              <a:t>Step5: Implement the LRCN Approach.</a:t>
            </a:r>
            <a:br>
              <a:rPr lang="en-US" sz="2800" i="1" dirty="0">
                <a:solidFill>
                  <a:srgbClr val="FFFFFF"/>
                </a:solidFill>
              </a:rPr>
            </a:br>
            <a:br>
              <a:rPr lang="en-US" sz="2800" i="1" dirty="0">
                <a:solidFill>
                  <a:srgbClr val="FFFFFF"/>
                </a:solidFill>
              </a:rPr>
            </a:br>
            <a:r>
              <a:rPr lang="en-US" sz="2800" i="1" dirty="0">
                <a:solidFill>
                  <a:srgbClr val="FFFFFF"/>
                </a:solidFill>
              </a:rPr>
              <a:t>Step6:Test the Best Performing Model on </a:t>
            </a:r>
            <a:r>
              <a:rPr lang="en-US" sz="2800" i="1" dirty="0" err="1">
                <a:solidFill>
                  <a:srgbClr val="FFFFFF"/>
                </a:solidFill>
              </a:rPr>
              <a:t>Youtube</a:t>
            </a:r>
            <a:r>
              <a:rPr lang="en-US" sz="2800" i="1" dirty="0">
                <a:solidFill>
                  <a:srgbClr val="FFFFFF"/>
                </a:solidFill>
              </a:rPr>
              <a:t> Videos</a:t>
            </a: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76140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94640" y="1104900"/>
            <a:ext cx="11895819" cy="4800600"/>
          </a:xfrm>
        </p:spPr>
        <p:txBody>
          <a:bodyPr anchor="ctr">
            <a:normAutofit fontScale="90000"/>
          </a:bodyPr>
          <a:lstStyle/>
          <a:p>
            <a:pPr algn="l"/>
            <a:r>
              <a:rPr lang="en-US" sz="2800" i="1" dirty="0">
                <a:solidFill>
                  <a:srgbClr val="FFFFFF"/>
                </a:solidFill>
              </a:rPr>
              <a:t>DATA SET : </a:t>
            </a:r>
            <a:br>
              <a:rPr lang="en-US" sz="2800" i="1" dirty="0">
                <a:solidFill>
                  <a:srgbClr val="FFFFFF"/>
                </a:solidFill>
              </a:rPr>
            </a:br>
            <a:br>
              <a:rPr lang="en-US" sz="2800" i="1" dirty="0">
                <a:solidFill>
                  <a:srgbClr val="FFFFFF"/>
                </a:solidFill>
              </a:rPr>
            </a:br>
            <a:r>
              <a:rPr lang="en-US" sz="2800" i="1" dirty="0">
                <a:solidFill>
                  <a:srgbClr val="FFFFFF"/>
                </a:solidFill>
              </a:rPr>
              <a:t>Dataset is taken from  “UCF50 is an action recognition data set with 50 action categories, consisting of realistic videos taken from </a:t>
            </a:r>
            <a:r>
              <a:rPr lang="en-US" sz="2800" i="1" dirty="0" err="1">
                <a:solidFill>
                  <a:srgbClr val="FFFFFF"/>
                </a:solidFill>
              </a:rPr>
              <a:t>youtube</a:t>
            </a:r>
            <a:r>
              <a:rPr lang="en-US" sz="2800" i="1" dirty="0">
                <a:solidFill>
                  <a:srgbClr val="FFFFFF"/>
                </a:solidFill>
              </a:rPr>
              <a:t>. This data set is an extension of YouTube Action data set (UCF11) which has 11 action categories.</a:t>
            </a:r>
            <a:br>
              <a:rPr lang="en-US" sz="2800" i="1" dirty="0">
                <a:solidFill>
                  <a:srgbClr val="FFFFFF"/>
                </a:solidFill>
              </a:rPr>
            </a:br>
            <a:br>
              <a:rPr lang="en-US" sz="2800" i="1" dirty="0">
                <a:solidFill>
                  <a:srgbClr val="FFFFFF"/>
                </a:solidFill>
              </a:rPr>
            </a:br>
            <a:r>
              <a:rPr lang="en-US" sz="2800" i="1" dirty="0">
                <a:solidFill>
                  <a:srgbClr val="FFFFFF"/>
                </a:solidFill>
              </a:rPr>
              <a:t> Dataset link:</a:t>
            </a:r>
            <a:br>
              <a:rPr lang="en-US" sz="2800" i="1" dirty="0">
                <a:solidFill>
                  <a:srgbClr val="FFFFFF"/>
                </a:solidFill>
              </a:rPr>
            </a:br>
            <a:br>
              <a:rPr lang="en-US" sz="2800" i="1" dirty="0">
                <a:solidFill>
                  <a:srgbClr val="FFFFFF"/>
                </a:solidFill>
              </a:rPr>
            </a:br>
            <a:r>
              <a:rPr lang="en-US" sz="2800" i="1" dirty="0">
                <a:solidFill>
                  <a:srgbClr val="FFFFFF"/>
                </a:solidFill>
              </a:rPr>
              <a:t>                         “www.crcv.ucf.edu/data/UCF50.rar”</a:t>
            </a:r>
            <a:br>
              <a:rPr lang="fi-FI"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8944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0" y="-1021080"/>
            <a:ext cx="12045433" cy="4808680"/>
          </a:xfrm>
        </p:spPr>
        <p:txBody>
          <a:bodyPr anchor="ctr">
            <a:normAutofit/>
          </a:bodyPr>
          <a:lstStyle/>
          <a:p>
            <a:pPr algn="l"/>
            <a:br>
              <a:rPr lang="en-US" sz="2800" i="1" dirty="0">
                <a:solidFill>
                  <a:srgbClr val="FFFFFF"/>
                </a:solidFill>
              </a:rPr>
            </a:br>
            <a:br>
              <a:rPr lang="en-US" sz="2800" i="1" dirty="0">
                <a:solidFill>
                  <a:srgbClr val="FFFFFF"/>
                </a:solidFill>
              </a:rPr>
            </a:br>
            <a:br>
              <a:rPr lang="en-US" sz="2800" i="1" dirty="0">
                <a:solidFill>
                  <a:srgbClr val="FFFFFF"/>
                </a:solidFill>
              </a:rPr>
            </a:br>
            <a:r>
              <a:rPr lang="en-US" sz="2800" i="1" dirty="0">
                <a:solidFill>
                  <a:srgbClr val="FFFFFF"/>
                </a:solidFill>
              </a:rPr>
              <a:t>Action Predicted: </a:t>
            </a:r>
            <a:r>
              <a:rPr lang="en-US" sz="2800" i="1" dirty="0" err="1">
                <a:solidFill>
                  <a:srgbClr val="FFFFFF"/>
                </a:solidFill>
              </a:rPr>
              <a:t>TaiChi</a:t>
            </a:r>
            <a:br>
              <a:rPr lang="en-US" sz="2800" i="1" dirty="0">
                <a:solidFill>
                  <a:srgbClr val="FFFFFF"/>
                </a:solidFill>
              </a:rPr>
            </a:br>
            <a:r>
              <a:rPr lang="en-US" sz="2800" i="1" dirty="0">
                <a:solidFill>
                  <a:srgbClr val="FFFFFF"/>
                </a:solidFill>
              </a:rPr>
              <a:t>Confidence: 0.94</a:t>
            </a: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videoplayback">
            <a:hlinkClick r:id="" action="ppaction://media"/>
            <a:extLst>
              <a:ext uri="{FF2B5EF4-FFF2-40B4-BE49-F238E27FC236}">
                <a16:creationId xmlns:a16="http://schemas.microsoft.com/office/drawing/2014/main" id="{3811CA8A-70A7-9B3F-C538-84527D39C9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0814" y="1233609"/>
            <a:ext cx="9003406" cy="5107982"/>
          </a:xfrm>
          <a:prstGeom prst="rect">
            <a:avLst/>
          </a:prstGeom>
        </p:spPr>
      </p:pic>
    </p:spTree>
    <p:extLst>
      <p:ext uri="{BB962C8B-B14F-4D97-AF65-F5344CB8AC3E}">
        <p14:creationId xmlns:p14="http://schemas.microsoft.com/office/powerpoint/2010/main" val="22972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54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48073" y="577040"/>
            <a:ext cx="11895819" cy="4800600"/>
          </a:xfrm>
        </p:spPr>
        <p:txBody>
          <a:bodyPr anchor="ctr">
            <a:normAutofit fontScale="90000"/>
          </a:bodyPr>
          <a:lstStyle/>
          <a:p>
            <a:pPr algn="l"/>
            <a:r>
              <a:rPr lang="en-US" sz="2800" i="1" dirty="0">
                <a:solidFill>
                  <a:srgbClr val="FFFFFF"/>
                </a:solidFill>
              </a:rPr>
              <a:t>PROLOGUE:</a:t>
            </a:r>
            <a:br>
              <a:rPr lang="en-US" sz="2800" i="1" dirty="0">
                <a:solidFill>
                  <a:srgbClr val="FFFFFF"/>
                </a:solidFill>
              </a:rPr>
            </a:br>
            <a:br>
              <a:rPr lang="en-US" sz="2800" i="1" dirty="0">
                <a:solidFill>
                  <a:srgbClr val="FFFFFF"/>
                </a:solidFill>
              </a:rPr>
            </a:br>
            <a:r>
              <a:rPr lang="en-US" sz="2800" i="1" dirty="0">
                <a:solidFill>
                  <a:srgbClr val="FFFFFF"/>
                </a:solidFill>
              </a:rPr>
              <a:t>The main result of the project is to find the Human action </a:t>
            </a:r>
            <a:r>
              <a:rPr lang="en-US" sz="2800" i="1" dirty="0" err="1">
                <a:solidFill>
                  <a:srgbClr val="FFFFFF"/>
                </a:solidFill>
              </a:rPr>
              <a:t>recognisation</a:t>
            </a:r>
            <a:r>
              <a:rPr lang="en-US" sz="2800" i="1" dirty="0">
                <a:solidFill>
                  <a:srgbClr val="FFFFFF"/>
                </a:solidFill>
              </a:rPr>
              <a:t> on videos using CNN+LSM</a:t>
            </a:r>
            <a:br>
              <a:rPr lang="en-US" sz="2800" i="1" dirty="0">
                <a:solidFill>
                  <a:srgbClr val="FFFFFF"/>
                </a:solidFill>
              </a:rPr>
            </a:br>
            <a:br>
              <a:rPr lang="en-US" sz="2800" i="1" dirty="0">
                <a:solidFill>
                  <a:srgbClr val="FFFFFF"/>
                </a:solidFill>
              </a:rPr>
            </a:br>
            <a:r>
              <a:rPr lang="en-US" sz="2800" i="1" dirty="0">
                <a:solidFill>
                  <a:srgbClr val="FFFFFF"/>
                </a:solidFill>
              </a:rPr>
              <a:t>Human action recognition in videos is a process where a computer system identifies and classifies various actions performed by individuals in video footage. This task is important in various applications such as video surveillance, human-computer interaction, and video retrieval systems.</a:t>
            </a:r>
            <a:br>
              <a:rPr lang="en-US" sz="2800" i="1" dirty="0">
                <a:solidFill>
                  <a:srgbClr val="FFFFFF"/>
                </a:solidFill>
              </a:rPr>
            </a:br>
            <a:br>
              <a:rPr lang="en-US" sz="2800" i="1" dirty="0">
                <a:solidFill>
                  <a:srgbClr val="FFFFFF"/>
                </a:solidFill>
              </a:rPr>
            </a:br>
            <a:r>
              <a:rPr lang="en-US" sz="2800" i="1" dirty="0">
                <a:solidFill>
                  <a:srgbClr val="FFFFFF"/>
                </a:solidFill>
              </a:rPr>
              <a:t>Convolutional Neural Networks (CNNs) and Long Short-Term Memory (LSTM) networks are two types of neural networks commonly used in this field.</a:t>
            </a: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48073" y="333200"/>
            <a:ext cx="11895819" cy="4800600"/>
          </a:xfrm>
        </p:spPr>
        <p:txBody>
          <a:bodyPr anchor="ctr">
            <a:normAutofit fontScale="90000"/>
          </a:bodyPr>
          <a:lstStyle/>
          <a:p>
            <a:pPr algn="l"/>
            <a:r>
              <a:rPr lang="en-US" sz="2800" i="1" dirty="0">
                <a:solidFill>
                  <a:srgbClr val="FFFFFF"/>
                </a:solidFill>
              </a:rPr>
              <a:t>Key contributions of this project </a:t>
            </a:r>
            <a:br>
              <a:rPr lang="en-US" sz="2800" i="1" dirty="0">
                <a:solidFill>
                  <a:srgbClr val="FFFFFF"/>
                </a:solidFill>
              </a:rPr>
            </a:br>
            <a:br>
              <a:rPr lang="en-US" sz="2800" i="1" dirty="0">
                <a:solidFill>
                  <a:srgbClr val="FFFFFF"/>
                </a:solidFill>
              </a:rPr>
            </a:br>
            <a:r>
              <a:rPr lang="en-US" sz="2800" i="1" dirty="0">
                <a:solidFill>
                  <a:srgbClr val="FFFFFF"/>
                </a:solidFill>
              </a:rPr>
              <a:t>A comprehensive framework combining CNN and LSTM for enhanced action recognition.</a:t>
            </a:r>
            <a:br>
              <a:rPr lang="en-US" sz="2800" i="1" dirty="0">
                <a:solidFill>
                  <a:srgbClr val="FFFFFF"/>
                </a:solidFill>
              </a:rPr>
            </a:br>
            <a:br>
              <a:rPr lang="en-US" sz="2800" i="1" dirty="0">
                <a:solidFill>
                  <a:srgbClr val="FFFFFF"/>
                </a:solidFill>
              </a:rPr>
            </a:br>
            <a:r>
              <a:rPr lang="en-US" sz="2800" i="1" dirty="0">
                <a:solidFill>
                  <a:srgbClr val="FFFFFF"/>
                </a:solidFill>
              </a:rPr>
              <a:t>Detailed analysis of spatial and temporal feature integration.</a:t>
            </a:r>
            <a:br>
              <a:rPr lang="en-US" sz="2800" i="1" dirty="0">
                <a:solidFill>
                  <a:srgbClr val="FFFFFF"/>
                </a:solidFill>
              </a:rPr>
            </a:br>
            <a:br>
              <a:rPr lang="en-US" sz="2800" i="1" dirty="0">
                <a:solidFill>
                  <a:srgbClr val="FFFFFF"/>
                </a:solidFill>
              </a:rPr>
            </a:br>
            <a:r>
              <a:rPr lang="en-US" sz="2800" i="1" dirty="0">
                <a:solidFill>
                  <a:srgbClr val="FFFFFF"/>
                </a:solidFill>
              </a:rPr>
              <a:t>Performance evaluation on standard datasets, highlighting the model's robustness and accuracy.</a:t>
            </a: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2742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96181" y="1389840"/>
            <a:ext cx="11895819" cy="4800600"/>
          </a:xfrm>
        </p:spPr>
        <p:txBody>
          <a:bodyPr anchor="ctr">
            <a:normAutofit fontScale="90000"/>
          </a:bodyPr>
          <a:lstStyle/>
          <a:p>
            <a:pPr algn="l"/>
            <a:r>
              <a:rPr lang="en-US" sz="2800" i="1" dirty="0">
                <a:solidFill>
                  <a:srgbClr val="FFFFFF"/>
                </a:solidFill>
              </a:rPr>
              <a:t>What is Human Action Recognition:</a:t>
            </a:r>
            <a:br>
              <a:rPr lang="en-US" sz="2800" i="1" dirty="0">
                <a:solidFill>
                  <a:srgbClr val="FFFFFF"/>
                </a:solidFill>
              </a:rPr>
            </a:br>
            <a:br>
              <a:rPr lang="en-US" sz="2800" i="1" dirty="0">
                <a:solidFill>
                  <a:srgbClr val="FFFFFF"/>
                </a:solidFill>
              </a:rPr>
            </a:br>
            <a:r>
              <a:rPr lang="en-US" sz="2800" i="1" dirty="0">
                <a:solidFill>
                  <a:srgbClr val="FFFFFF"/>
                </a:solidFill>
              </a:rPr>
              <a:t>Human Action Recognition (HAR) is a field within computer vision and machine learning that focuses on identifying and classifying human actions from video sequences or image data. The objective of HAR is to interpret the actions being performed by individuals in a scene, which can range from simple movements like walking and running to more complex activities such as dancing or interacting with objects.</a:t>
            </a: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7941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0" y="-642160"/>
            <a:ext cx="11895819" cy="4800600"/>
          </a:xfrm>
        </p:spPr>
        <p:txBody>
          <a:bodyPr anchor="ctr">
            <a:normAutofit/>
          </a:bodyPr>
          <a:lstStyle/>
          <a:p>
            <a:pPr algn="l"/>
            <a:r>
              <a:rPr lang="en-US" sz="2800" i="1" dirty="0">
                <a:solidFill>
                  <a:srgbClr val="FFFFFF"/>
                </a:solidFill>
              </a:rPr>
              <a:t>Image Classification:</a:t>
            </a:r>
            <a:br>
              <a:rPr lang="en-US" sz="2800" i="1" dirty="0">
                <a:solidFill>
                  <a:srgbClr val="FFFFFF"/>
                </a:solidFill>
              </a:rPr>
            </a:br>
            <a:br>
              <a:rPr lang="en-US" sz="2800" i="1" dirty="0">
                <a:solidFill>
                  <a:srgbClr val="FFFFFF"/>
                </a:solidFill>
              </a:rPr>
            </a:br>
            <a:r>
              <a:rPr lang="en-US" sz="2800" i="1" dirty="0">
                <a:solidFill>
                  <a:srgbClr val="FFFFFF"/>
                </a:solidFill>
              </a:rPr>
              <a:t>You may already be familiar with an image classification problem, where, you simply pass an image to the classifier (either a trained Deep Neural Network (CNN or an MLP) or a classical classifier) and get the class predictions out of it.</a:t>
            </a: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a:extLst>
              <a:ext uri="{FF2B5EF4-FFF2-40B4-BE49-F238E27FC236}">
                <a16:creationId xmlns:a16="http://schemas.microsoft.com/office/drawing/2014/main" id="{52BBAAEE-D648-320C-523E-12DF1FF5B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149" y="2819332"/>
            <a:ext cx="10383520" cy="319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010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0" y="-642160"/>
            <a:ext cx="11895819" cy="4800600"/>
          </a:xfrm>
        </p:spPr>
        <p:txBody>
          <a:bodyPr anchor="ctr">
            <a:normAutofit/>
          </a:bodyPr>
          <a:lstStyle/>
          <a:p>
            <a:pPr algn="l"/>
            <a:r>
              <a:rPr lang="en-US" sz="2800" i="1" dirty="0">
                <a:solidFill>
                  <a:srgbClr val="FFFFFF"/>
                </a:solidFill>
              </a:rPr>
              <a:t> what if you have a video? What will happen then? </a:t>
            </a: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0" name="Picture 2">
            <a:extLst>
              <a:ext uri="{FF2B5EF4-FFF2-40B4-BE49-F238E27FC236}">
                <a16:creationId xmlns:a16="http://schemas.microsoft.com/office/drawing/2014/main" id="{371C2254-FC70-46B8-2443-9E9155FF4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81" y="1733550"/>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59BBAB3-3D2B-96E8-2C74-AD865E41F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855" y="2510225"/>
            <a:ext cx="5057549" cy="199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74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33622" y="281170"/>
            <a:ext cx="11895819" cy="4800600"/>
          </a:xfrm>
        </p:spPr>
        <p:txBody>
          <a:bodyPr anchor="ctr">
            <a:normAutofit/>
          </a:bodyPr>
          <a:lstStyle/>
          <a:p>
            <a:pPr algn="l"/>
            <a:r>
              <a:rPr lang="en-US" sz="2200" i="1" dirty="0">
                <a:solidFill>
                  <a:srgbClr val="FFFFFF"/>
                </a:solidFill>
              </a:rPr>
              <a:t>But First What Exactly Videos are?</a:t>
            </a:r>
            <a:br>
              <a:rPr lang="en-US" sz="2200" i="1" dirty="0">
                <a:solidFill>
                  <a:srgbClr val="FFFFFF"/>
                </a:solidFill>
              </a:rPr>
            </a:br>
            <a:r>
              <a:rPr lang="en-US" sz="2200" i="1" dirty="0">
                <a:solidFill>
                  <a:srgbClr val="FFFFFF"/>
                </a:solidFill>
              </a:rPr>
              <a:t>Well, so it’s no secret that a video is just a sequence of multiple still images (aka. frames) that are updated really fast creating the appearance of a motion. Consider the video (converted into .gif format) below of a cat jumping on a bookshelf, it is just a combination of 15 different still images that are being updated one after the other.</a:t>
            </a:r>
            <a:br>
              <a:rPr lang="en-US" sz="22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a:extLst>
              <a:ext uri="{FF2B5EF4-FFF2-40B4-BE49-F238E27FC236}">
                <a16:creationId xmlns:a16="http://schemas.microsoft.com/office/drawing/2014/main" id="{AE6D052E-26BC-DA77-CD4F-34C32262338F}"/>
              </a:ext>
            </a:extLst>
          </p:cNvPr>
          <p:cNvSpPr txBox="1"/>
          <p:nvPr/>
        </p:nvSpPr>
        <p:spPr>
          <a:xfrm>
            <a:off x="162559" y="1758140"/>
            <a:ext cx="12027899" cy="369332"/>
          </a:xfrm>
          <a:prstGeom prst="rect">
            <a:avLst/>
          </a:prstGeom>
          <a:noFill/>
        </p:spPr>
        <p:txBody>
          <a:bodyPr wrap="square">
            <a:spAutoFit/>
          </a:bodyPr>
          <a:lstStyle/>
          <a:p>
            <a:endParaRPr lang="en-US" dirty="0"/>
          </a:p>
        </p:txBody>
      </p:sp>
      <p:pic>
        <p:nvPicPr>
          <p:cNvPr id="3074" name="Picture 2">
            <a:extLst>
              <a:ext uri="{FF2B5EF4-FFF2-40B4-BE49-F238E27FC236}">
                <a16:creationId xmlns:a16="http://schemas.microsoft.com/office/drawing/2014/main" id="{E6841C57-EFFD-BF8D-0C93-4450CC496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559" y="2681470"/>
            <a:ext cx="6870700" cy="361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211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0" y="-642160"/>
            <a:ext cx="11895819" cy="4800600"/>
          </a:xfrm>
        </p:spPr>
        <p:txBody>
          <a:bodyPr anchor="ctr">
            <a:normAutofit/>
          </a:bodyPr>
          <a:lstStyle/>
          <a:p>
            <a:pPr algn="l"/>
            <a:r>
              <a:rPr lang="en-US" sz="2800" i="1" dirty="0">
                <a:solidFill>
                  <a:srgbClr val="FFFFFF"/>
                </a:solidFill>
              </a:rPr>
              <a:t>Approach 1: Single-Frame Classification</a:t>
            </a:r>
            <a:br>
              <a:rPr lang="en-US" sz="2800" i="1" dirty="0">
                <a:solidFill>
                  <a:srgbClr val="FFFFFF"/>
                </a:solidFill>
              </a:rPr>
            </a:br>
            <a:r>
              <a:rPr lang="en-US" sz="2800" i="1" dirty="0">
                <a:solidFill>
                  <a:srgbClr val="FFFFFF"/>
                </a:solidFill>
              </a:rPr>
              <a:t>The simplest and most basic way of classifying actions in a video can be using an image classifier on each frame of the video and classify action in each frame independently. So if we implement this approach for a video of a person doing a backflip, we will get the following results.</a:t>
            </a: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98" name="Picture 2">
            <a:extLst>
              <a:ext uri="{FF2B5EF4-FFF2-40B4-BE49-F238E27FC236}">
                <a16:creationId xmlns:a16="http://schemas.microsoft.com/office/drawing/2014/main" id="{F4155E4D-62AA-BE2B-DBD8-C054B47C6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2413651"/>
            <a:ext cx="8930640" cy="404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71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0" y="-642160"/>
            <a:ext cx="11895819" cy="4800600"/>
          </a:xfrm>
        </p:spPr>
        <p:txBody>
          <a:bodyPr anchor="ctr">
            <a:normAutofit/>
          </a:bodyPr>
          <a:lstStyle/>
          <a:p>
            <a:pPr algn="l"/>
            <a:r>
              <a:rPr lang="en-US" sz="1800" i="1" dirty="0">
                <a:solidFill>
                  <a:srgbClr val="FFFFFF"/>
                </a:solidFill>
              </a:rPr>
              <a:t>The classifier predicts Falling in some frames instead of Backflipping because this approach ignores the temporal relation of the frames sequence. And even if a person looks at those frames independently he may think that the person is Falling.</a:t>
            </a:r>
            <a:br>
              <a:rPr lang="en-US" sz="1800" i="1" dirty="0">
                <a:solidFill>
                  <a:srgbClr val="FFFFFF"/>
                </a:solidFill>
              </a:rPr>
            </a:br>
            <a:br>
              <a:rPr lang="en-US" sz="1800" i="1" dirty="0">
                <a:solidFill>
                  <a:srgbClr val="FFFFFF"/>
                </a:solidFill>
              </a:rPr>
            </a:br>
            <a:r>
              <a:rPr lang="en-US" sz="1800" i="1" dirty="0">
                <a:solidFill>
                  <a:srgbClr val="FFFFFF"/>
                </a:solidFill>
              </a:rPr>
              <a:t>Now a simple way to get a final prediction for the video is to consider the most frequent one which can work in simple scenarios but is Falling in our case and is not correct. So another way to go about this is to take an average of the probabilities of predictions and get a more robust final prediction.</a:t>
            </a:r>
            <a:br>
              <a:rPr lang="en-US" sz="2800" i="1" dirty="0">
                <a:solidFill>
                  <a:srgbClr val="FFFFFF"/>
                </a:solidFill>
              </a:rPr>
            </a:br>
            <a:br>
              <a:rPr lang="en-US" sz="2800" i="1" dirty="0">
                <a:solidFill>
                  <a:srgbClr val="FFFFFF"/>
                </a:solidFill>
              </a:rPr>
            </a:br>
            <a:br>
              <a:rPr lang="en-US" sz="2800" i="1" dirty="0">
                <a:solidFill>
                  <a:srgbClr val="FFFFFF"/>
                </a:solidFill>
              </a:rPr>
            </a:br>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122" name="Picture 2">
            <a:extLst>
              <a:ext uri="{FF2B5EF4-FFF2-40B4-BE49-F238E27FC236}">
                <a16:creationId xmlns:a16="http://schemas.microsoft.com/office/drawing/2014/main" id="{7A726259-B91A-736B-F5EA-76D5B531B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280" y="2984951"/>
            <a:ext cx="8331200" cy="363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241316"/>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{B6F8C81B-AD93-4F20-9CBC-F3576C127294}tf56160789_win32</Template>
  <TotalTime>256</TotalTime>
  <Words>1105</Words>
  <Application>Microsoft Office PowerPoint</Application>
  <PresentationFormat>Widescreen</PresentationFormat>
  <Paragraphs>18</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Bookman Old Style</vt:lpstr>
      <vt:lpstr>Calibri</vt:lpstr>
      <vt:lpstr>Franklin Gothic Book</vt:lpstr>
      <vt:lpstr>ui-sans-serif</vt:lpstr>
      <vt:lpstr>Custom</vt:lpstr>
      <vt:lpstr>Title: Human Action Recognition on video using Keras( LSTM and CNN) </vt:lpstr>
      <vt:lpstr>PROLOGUE:  The main result of the project is to find the Human action recognisation on videos using CNN+LSM  Human action recognition in videos is a process where a computer system identifies and classifies various actions performed by individuals in video footage. This task is important in various applications such as video surveillance, human-computer interaction, and video retrieval systems.  Convolutional Neural Networks (CNNs) and Long Short-Term Memory (LSTM) networks are two types of neural networks commonly used in this field.    </vt:lpstr>
      <vt:lpstr>Key contributions of this project   A comprehensive framework combining CNN and LSTM for enhanced action recognition.  Detailed analysis of spatial and temporal feature integration.  Performance evaluation on standard datasets, highlighting the model's robustness and accuracy.    </vt:lpstr>
      <vt:lpstr>What is Human Action Recognition:  Human Action Recognition (HAR) is a field within computer vision and machine learning that focuses on identifying and classifying human actions from video sequences or image data. The objective of HAR is to interpret the actions being performed by individuals in a scene, which can range from simple movements like walking and running to more complex activities such as dancing or interacting with objects.          </vt:lpstr>
      <vt:lpstr>Image Classification:  You may already be familiar with an image classification problem, where, you simply pass an image to the classifier (either a trained Deep Neural Network (CNN or an MLP) or a classical classifier) and get the class predictions out of it.   </vt:lpstr>
      <vt:lpstr> what if you have a video? What will happen then?    </vt:lpstr>
      <vt:lpstr>But First What Exactly Videos are? Well, so it’s no secret that a video is just a sequence of multiple still images (aka. frames) that are updated really fast creating the appearance of a motion. Consider the video (converted into .gif format) below of a cat jumping on a bookshelf, it is just a combination of 15 different still images that are being updated one after the other.       </vt:lpstr>
      <vt:lpstr>Approach 1: Single-Frame Classification The simplest and most basic way of classifying actions in a video can be using an image classifier on each frame of the video and classify action in each frame independently. So if we implement this approach for a video of a person doing a backflip, we will get the following results.   </vt:lpstr>
      <vt:lpstr>The classifier predicts Falling in some frames instead of Backflipping because this approach ignores the temporal relation of the frames sequence. And even if a person looks at those frames independently he may think that the person is Falling.  Now a simple way to get a final prediction for the video is to consider the most frequent one which can work in simple scenarios but is Falling in our case and is not correct. So another way to go about this is to take an average of the probabilities of predictions and get a more robust final prediction.   </vt:lpstr>
      <vt:lpstr>Approach 2: Late Fusion Another slightly different approach is late fusion, in which after performing predictions on each frame independently, the classification results are passed to a fusion layer that merges all the information and makes the prediction. This approach also leverages the temporal information of the data.    </vt:lpstr>
      <vt:lpstr>Convolutional Neural Network (CNN) A Convolutional Neural Network (CNN or ConvNet) is a type of deep neural network that is specifically designed to work with image data and excels when it comes to analyzing the images and making predictions on them.  It works with kernels (called filters) that go over the image and generates feature maps (that represent whether a certain feature is present at a location in the image or not) and initially it generates few feature maps and as we go deeper in the network the number of feature maps is increased and the size of maps is decreased using pooling operations without losing critical information   </vt:lpstr>
      <vt:lpstr>Approach 3: Early Fusion            </vt:lpstr>
      <vt:lpstr> Approach 4: Using Pose Detection and LSTM                      Another method is to use a pose detection network on the video to get the landmark coordinates of the person for each frame in the video. And then feed the landmarks to an LSTM Network to predict the activity of the person.     </vt:lpstr>
      <vt:lpstr>Approach 6: CNN + LSTM:  We will be using a CNN to extract spatial features at a given time step in the input sequence (video) and then an LSTM to identify temporal relations between frames.          </vt:lpstr>
      <vt:lpstr>BASIC STEPS FOR IMPLEMENTING (HAR ):  step:1 visualize the Data with its labels.  step2: preprocess the Dataset.  step3: Split the Data into Train and Test set.  Step4: Implement the ConvLSTM Approach.  Step5: Implement the LRCN Approach.  Step6:Test the Best Performing Model on Youtube Videos           </vt:lpstr>
      <vt:lpstr>DATA SET :   Dataset is taken from  “UCF50 is an action recognition data set with 50 action categories, consisting of realistic videos taken from youtube. This data set is an extension of YouTube Action data set (UCF11) which has 11 action categories.   Dataset link:                           “www.crcv.ucf.edu/data/UCF50.rar”        </vt:lpstr>
      <vt:lpstr>   Action Predicted: TaiChi Confidence: 0.94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Human Action Recognition on video using Keras( LSTM and CNN)</dc:title>
  <dc:creator>Madhu latha</dc:creator>
  <cp:lastModifiedBy>Madhu latha</cp:lastModifiedBy>
  <cp:revision>3</cp:revision>
  <dcterms:created xsi:type="dcterms:W3CDTF">2024-05-23T16:11:47Z</dcterms:created>
  <dcterms:modified xsi:type="dcterms:W3CDTF">2024-05-24T07:31:57Z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